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7" r:id="rId1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7E3D2">
              <a:alpha val="5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DF6DA"/>
              </a:solidFill>
              <a:prstDash val="solid"/>
              <a:miter lim="400000"/>
            </a:ln>
          </a:right>
          <a:top>
            <a:ln w="12700" cap="flat">
              <a:solidFill>
                <a:srgbClr val="FDF6DA"/>
              </a:solidFill>
              <a:prstDash val="solid"/>
              <a:miter lim="400000"/>
            </a:ln>
          </a:top>
          <a:bottom>
            <a:ln w="12700" cap="flat">
              <a:solidFill>
                <a:srgbClr val="FDF6DA"/>
              </a:solidFill>
              <a:prstDash val="solid"/>
              <a:miter lim="400000"/>
            </a:ln>
          </a:bottom>
          <a:insideH>
            <a:ln w="12700" cap="flat">
              <a:solidFill>
                <a:srgbClr val="FDF6D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5C69B"/>
          </a:solidFill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DF6DA"/>
              </a:solidFill>
              <a:prstDash val="solid"/>
              <a:miter lim="400000"/>
            </a:ln>
          </a:bottom>
          <a:insideH>
            <a:ln w="12700" cap="flat">
              <a:solidFill>
                <a:srgbClr val="FDF6D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C9D69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BDBBB3"/>
              </a:solidFill>
              <a:prstDash val="solid"/>
              <a:miter lim="400000"/>
            </a:ln>
          </a:left>
          <a:right>
            <a:ln w="12700" cap="flat">
              <a:solidFill>
                <a:srgbClr val="BDBBB3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BDBBB3"/>
              </a:solidFill>
              <a:prstDash val="solid"/>
              <a:miter lim="400000"/>
            </a:ln>
          </a:insideV>
        </a:tcBdr>
        <a:fill>
          <a:solidFill>
            <a:srgbClr val="E7E3D2"/>
          </a:solidFill>
        </a:fill>
      </a:tcStyle>
    </a:wholeTbl>
    <a:band2H>
      <a:tcTxStyle/>
      <a:tcStyle>
        <a:tcBdr/>
        <a:fill>
          <a:solidFill>
            <a:srgbClr val="F6F2E5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solidFill>
            <a:srgbClr val="D3CDB7"/>
          </a:solidFill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8E755A"/>
              </a:solidFill>
              <a:prstDash val="solid"/>
              <a:miter lim="400000"/>
            </a:ln>
          </a:left>
          <a:right>
            <a:ln w="12700" cap="flat">
              <a:solidFill>
                <a:srgbClr val="8E755A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8E755A"/>
              </a:solidFill>
              <a:prstDash val="solid"/>
              <a:miter lim="400000"/>
            </a:ln>
          </a:insideH>
          <a:insideV>
            <a:ln w="12700" cap="flat">
              <a:solidFill>
                <a:srgbClr val="8E755A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aj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BDBBB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3DA"/>
          </a:solidFill>
        </a:fill>
      </a:tcStyle>
    </a:wholeTbl>
    <a:band2H>
      <a:tcTxStyle/>
      <a:tcStyle>
        <a:tcBdr/>
        <a:fill>
          <a:solidFill>
            <a:srgbClr val="F9F5E8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5D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4D61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65747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FECE2"/>
          </a:solidFill>
        </a:fill>
      </a:tcStyle>
    </a:wholeTbl>
    <a:band2H>
      <a:tcTxStyle/>
      <a:tcStyle>
        <a:tcBdr/>
        <a:fill>
          <a:solidFill>
            <a:srgbClr val="FFFBF1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A29A85"/>
              </a:solidFill>
              <a:prstDash val="solid"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4D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29A85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A29A85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50000"/>
            </a:srgbClr>
          </a:solidFill>
        </a:fill>
      </a:tcStyle>
    </a:wholeTbl>
    <a:band2H>
      <a:tcTxStyle/>
      <a:tcStyle>
        <a:tcBdr/>
        <a:fill>
          <a:solidFill>
            <a:srgbClr val="E9E7DC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5BEAA"/>
          </a:solidFill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25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28C7D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DBD2B2"/>
              </a:solidFill>
              <a:prstDash val="solid"/>
              <a:miter lim="400000"/>
            </a:ln>
          </a:top>
          <a:bottom>
            <a:ln w="12700" cap="flat">
              <a:solidFill>
                <a:srgbClr val="DBD2B2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DF9ED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25400" cap="flat">
              <a:solidFill>
                <a:srgbClr val="C6BB94"/>
              </a:solidFill>
              <a:prstDash val="solid"/>
              <a:miter lim="400000"/>
            </a:ln>
          </a:left>
          <a:right>
            <a:ln w="25400" cap="flat">
              <a:solidFill>
                <a:srgbClr val="C6BB94"/>
              </a:solidFill>
              <a:prstDash val="solid"/>
              <a:miter lim="400000"/>
            </a:ln>
          </a:right>
          <a:top>
            <a:ln w="12700" cap="flat">
              <a:solidFill>
                <a:srgbClr val="DBD2B2"/>
              </a:solidFill>
              <a:prstDash val="solid"/>
              <a:miter lim="400000"/>
            </a:ln>
          </a:top>
          <a:bottom>
            <a:ln w="12700" cap="flat">
              <a:solidFill>
                <a:srgbClr val="DBD2B2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solidFill>
                <a:srgbClr val="DBD2B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6BB94"/>
              </a:solidFill>
              <a:prstDash val="solid"/>
              <a:miter lim="400000"/>
            </a:ln>
          </a:top>
          <a:bottom>
            <a:ln w="25400" cap="flat">
              <a:solidFill>
                <a:srgbClr val="C6BB94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6BB94"/>
              </a:solidFill>
              <a:prstDash val="solid"/>
              <a:miter lim="400000"/>
            </a:ln>
          </a:top>
          <a:bottom>
            <a:ln w="25400" cap="flat">
              <a:solidFill>
                <a:srgbClr val="C6BB94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13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0" name="Shape 1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"/>
          <p:cNvSpPr/>
          <p:nvPr/>
        </p:nvSpPr>
        <p:spPr>
          <a:xfrm>
            <a:off x="508000" y="5181600"/>
            <a:ext cx="119888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" name="Title Text"/>
          <p:cNvSpPr txBox="1">
            <a:spLocks noGrp="1"/>
          </p:cNvSpPr>
          <p:nvPr>
            <p:ph type="title"/>
          </p:nvPr>
        </p:nvSpPr>
        <p:spPr>
          <a:xfrm>
            <a:off x="508000" y="3009900"/>
            <a:ext cx="11988800" cy="203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08000" y="5562600"/>
            <a:ext cx="11988800" cy="8255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1pPr>
            <a:lvl2pPr marL="0" indent="2286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2pPr>
            <a:lvl3pPr marL="0" indent="4572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3pPr>
            <a:lvl4pPr marL="0" indent="6858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4pPr>
            <a:lvl5pPr marL="0" indent="9144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54001" y="8763000"/>
            <a:ext cx="342901" cy="3683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508000" y="5918200"/>
            <a:ext cx="11988800" cy="533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lnSpc>
                <a:spcPct val="140000"/>
              </a:lnSpc>
              <a:spcBef>
                <a:spcPts val="0"/>
              </a:spcBef>
              <a:buSzTx/>
              <a:buNone/>
              <a:defRPr sz="3000" i="1">
                <a:solidFill>
                  <a:srgbClr val="9D9D9D"/>
                </a:solidFill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107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98950"/>
            <a:ext cx="10464800" cy="6223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SzTx/>
              <a:buNone/>
              <a:defRPr sz="3600"/>
            </a:lvl1pPr>
          </a:lstStyle>
          <a:p>
            <a:r>
              <a:t>“Type a quote here.” 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Image"/>
          <p:cNvSpPr>
            <a:spLocks noGrp="1"/>
          </p:cNvSpPr>
          <p:nvPr>
            <p:ph type="pic" idx="13"/>
          </p:nvPr>
        </p:nvSpPr>
        <p:spPr>
          <a:xfrm>
            <a:off x="622300" y="1181100"/>
            <a:ext cx="11760200" cy="5676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4" name="Title Text"/>
          <p:cNvSpPr txBox="1">
            <a:spLocks noGrp="1"/>
          </p:cNvSpPr>
          <p:nvPr>
            <p:ph type="title"/>
          </p:nvPr>
        </p:nvSpPr>
        <p:spPr>
          <a:xfrm>
            <a:off x="508000" y="7099300"/>
            <a:ext cx="11988800" cy="1117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08000" y="8267700"/>
            <a:ext cx="11988800" cy="8382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1pPr>
            <a:lvl2pPr marL="0" indent="2286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2pPr>
            <a:lvl3pPr marL="0" indent="4572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3pPr>
            <a:lvl4pPr marL="0" indent="6858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4pPr>
            <a:lvl5pPr marL="0" indent="9144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>
            <a:spLocks noGrp="1"/>
          </p:cNvSpPr>
          <p:nvPr>
            <p:ph type="title"/>
          </p:nvPr>
        </p:nvSpPr>
        <p:spPr>
          <a:xfrm>
            <a:off x="508000" y="3860800"/>
            <a:ext cx="11988800" cy="203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Image"/>
          <p:cNvSpPr>
            <a:spLocks noGrp="1"/>
          </p:cNvSpPr>
          <p:nvPr>
            <p:ph type="pic" sz="half" idx="13"/>
          </p:nvPr>
        </p:nvSpPr>
        <p:spPr>
          <a:xfrm>
            <a:off x="6805519" y="981849"/>
            <a:ext cx="5575301" cy="75311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2" name="Title Text"/>
          <p:cNvSpPr txBox="1">
            <a:spLocks noGrp="1"/>
          </p:cNvSpPr>
          <p:nvPr>
            <p:ph type="title"/>
          </p:nvPr>
        </p:nvSpPr>
        <p:spPr>
          <a:xfrm>
            <a:off x="508000" y="2400300"/>
            <a:ext cx="5829300" cy="6070600"/>
          </a:xfrm>
          <a:prstGeom prst="rect">
            <a:avLst/>
          </a:prstGeom>
        </p:spPr>
        <p:txBody>
          <a:bodyPr anchor="t"/>
          <a:lstStyle/>
          <a:p>
            <a:r>
              <a:t>Title Text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08000" y="1168400"/>
            <a:ext cx="5829300" cy="8382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1pPr>
            <a:lvl2pPr marL="0" indent="2286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2pPr>
            <a:lvl3pPr marL="0" indent="4572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3pPr>
            <a:lvl4pPr marL="0" indent="6858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4pPr>
            <a:lvl5pPr marL="0" indent="9144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Line"/>
          <p:cNvSpPr/>
          <p:nvPr/>
        </p:nvSpPr>
        <p:spPr>
          <a:xfrm>
            <a:off x="508000" y="2578100"/>
            <a:ext cx="1199729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2" name="Line"/>
          <p:cNvSpPr/>
          <p:nvPr/>
        </p:nvSpPr>
        <p:spPr>
          <a:xfrm flipV="1">
            <a:off x="508000" y="9245597"/>
            <a:ext cx="11988800" cy="3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3" name="Line"/>
          <p:cNvSpPr/>
          <p:nvPr/>
        </p:nvSpPr>
        <p:spPr>
          <a:xfrm flipV="1">
            <a:off x="508000" y="508000"/>
            <a:ext cx="11988800" cy="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Line"/>
          <p:cNvSpPr/>
          <p:nvPr/>
        </p:nvSpPr>
        <p:spPr>
          <a:xfrm>
            <a:off x="508000" y="2578100"/>
            <a:ext cx="119888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3" name="Line"/>
          <p:cNvSpPr/>
          <p:nvPr/>
        </p:nvSpPr>
        <p:spPr>
          <a:xfrm flipV="1">
            <a:off x="508000" y="9245597"/>
            <a:ext cx="11988800" cy="3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4" name="Line"/>
          <p:cNvSpPr/>
          <p:nvPr/>
        </p:nvSpPr>
        <p:spPr>
          <a:xfrm flipV="1">
            <a:off x="508000" y="508000"/>
            <a:ext cx="11988800" cy="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6" name="Body Level One…"/>
          <p:cNvSpPr txBox="1">
            <a:spLocks noGrp="1"/>
          </p:cNvSpPr>
          <p:nvPr>
            <p:ph type="body" idx="1"/>
          </p:nvPr>
        </p:nvSpPr>
        <p:spPr>
          <a:xfrm>
            <a:off x="508000" y="3035300"/>
            <a:ext cx="11988800" cy="57277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6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167697" y="148150"/>
            <a:ext cx="2646423" cy="3424784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Line"/>
          <p:cNvSpPr/>
          <p:nvPr/>
        </p:nvSpPr>
        <p:spPr>
          <a:xfrm>
            <a:off x="508000" y="2578100"/>
            <a:ext cx="119888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6" name="Line"/>
          <p:cNvSpPr/>
          <p:nvPr/>
        </p:nvSpPr>
        <p:spPr>
          <a:xfrm flipV="1">
            <a:off x="508000" y="9245597"/>
            <a:ext cx="11988800" cy="3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7" name="Line"/>
          <p:cNvSpPr/>
          <p:nvPr/>
        </p:nvSpPr>
        <p:spPr>
          <a:xfrm flipV="1">
            <a:off x="508000" y="508000"/>
            <a:ext cx="11988800" cy="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8" name="Image"/>
          <p:cNvSpPr>
            <a:spLocks noGrp="1"/>
          </p:cNvSpPr>
          <p:nvPr>
            <p:ph type="pic" sz="half" idx="13"/>
          </p:nvPr>
        </p:nvSpPr>
        <p:spPr>
          <a:xfrm>
            <a:off x="620619" y="2994799"/>
            <a:ext cx="5524501" cy="5524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781800" y="2971800"/>
            <a:ext cx="5727700" cy="5524500"/>
          </a:xfrm>
          <a:prstGeom prst="rect">
            <a:avLst/>
          </a:prstGeom>
        </p:spPr>
        <p:txBody>
          <a:bodyPr/>
          <a:lstStyle>
            <a:lvl1pPr marL="3683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1pPr>
            <a:lvl2pPr marL="7366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2pPr>
            <a:lvl3pPr marL="11049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3pPr>
            <a:lvl4pPr marL="14732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4pPr>
            <a:lvl5pPr marL="18415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Image"/>
          <p:cNvSpPr>
            <a:spLocks noGrp="1"/>
          </p:cNvSpPr>
          <p:nvPr>
            <p:ph type="pic" sz="quarter" idx="13"/>
          </p:nvPr>
        </p:nvSpPr>
        <p:spPr>
          <a:xfrm>
            <a:off x="6654800" y="977900"/>
            <a:ext cx="5727700" cy="3606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7" name="Image"/>
          <p:cNvSpPr>
            <a:spLocks noGrp="1"/>
          </p:cNvSpPr>
          <p:nvPr>
            <p:ph type="pic" sz="quarter" idx="14"/>
          </p:nvPr>
        </p:nvSpPr>
        <p:spPr>
          <a:xfrm>
            <a:off x="6654800" y="5003800"/>
            <a:ext cx="5727700" cy="3644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8" name="Image"/>
          <p:cNvSpPr>
            <a:spLocks noGrp="1"/>
          </p:cNvSpPr>
          <p:nvPr>
            <p:ph type="pic" sz="half" idx="15"/>
          </p:nvPr>
        </p:nvSpPr>
        <p:spPr>
          <a:xfrm>
            <a:off x="620619" y="975499"/>
            <a:ext cx="5575301" cy="76708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"/>
          <p:cNvSpPr/>
          <p:nvPr/>
        </p:nvSpPr>
        <p:spPr>
          <a:xfrm flipV="1">
            <a:off x="508000" y="9245597"/>
            <a:ext cx="11988800" cy="3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Line"/>
          <p:cNvSpPr/>
          <p:nvPr/>
        </p:nvSpPr>
        <p:spPr>
          <a:xfrm flipV="1">
            <a:off x="508000" y="508000"/>
            <a:ext cx="11988800" cy="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508000" y="977900"/>
            <a:ext cx="11988800" cy="778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Title Text"/>
          <p:cNvSpPr txBox="1">
            <a:spLocks noGrp="1"/>
          </p:cNvSpPr>
          <p:nvPr>
            <p:ph type="title"/>
          </p:nvPr>
        </p:nvSpPr>
        <p:spPr>
          <a:xfrm>
            <a:off x="508000" y="596900"/>
            <a:ext cx="11988800" cy="190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1pPr>
      <a:lvl2pPr marL="0" marR="0" indent="2286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2pPr>
      <a:lvl3pPr marL="0" marR="0" indent="4572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3pPr>
      <a:lvl4pPr marL="0" marR="0" indent="6858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4pPr>
      <a:lvl5pPr marL="0" marR="0" indent="9144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5pPr>
      <a:lvl6pPr marL="0" marR="0" indent="11430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6pPr>
      <a:lvl7pPr marL="0" marR="0" indent="13716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7pPr>
      <a:lvl8pPr marL="0" marR="0" indent="16002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8pPr>
      <a:lvl9pPr marL="0" marR="0" indent="18288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9pPr>
    </p:titleStyle>
    <p:bodyStyle>
      <a:lvl1pPr marL="4191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4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1pPr>
      <a:lvl2pPr marL="8382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4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2pPr>
      <a:lvl3pPr marL="12573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4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3pPr>
      <a:lvl4pPr marL="16764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4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4pPr>
      <a:lvl5pPr marL="20955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4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5pPr>
      <a:lvl6pPr marL="25146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4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6pPr>
      <a:lvl7pPr marL="29337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4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7pPr>
      <a:lvl8pPr marL="33528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4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8pPr>
      <a:lvl9pPr marL="37719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4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is.leg.mn/iMaps/districts/" TargetMode="External"/><Relationship Id="rId2" Type="http://schemas.openxmlformats.org/officeDocument/2006/relationships/hyperlink" Target="https://www.facebook.com/groups/1773397866274101/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MA - TEFRA:  What you Need to know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MA - TEFRA:  What you Need to know</a:t>
            </a:r>
          </a:p>
        </p:txBody>
      </p:sp>
      <p:sp>
        <p:nvSpPr>
          <p:cNvPr id="133" name="Prepared by Maren Christenson Hofer"/>
          <p:cNvSpPr txBox="1">
            <a:spLocks noGrp="1"/>
          </p:cNvSpPr>
          <p:nvPr>
            <p:ph type="subTitle" sz="quarter" idx="1"/>
          </p:nvPr>
        </p:nvSpPr>
        <p:spPr>
          <a:xfrm>
            <a:off x="508000" y="8830733"/>
            <a:ext cx="11988800" cy="333574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>
              <a:defRPr sz="1500"/>
            </a:lvl1pPr>
          </a:lstStyle>
          <a:p>
            <a:r>
              <a:t>Prepared by Maren Christenson Hofer</a:t>
            </a:r>
          </a:p>
        </p:txBody>
      </p:sp>
      <p:pic>
        <p:nvPicPr>
          <p:cNvPr id="13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6496" y="247363"/>
            <a:ext cx="2438912" cy="31562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WHY should I support this legislation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WHY should I support this legislation?</a:t>
            </a:r>
          </a:p>
        </p:txBody>
      </p:sp>
      <p:sp>
        <p:nvSpPr>
          <p:cNvPr id="158" name="TEFRA affects families from every county, both urban and rural, middle and upper income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dirty="0"/>
              <a:t>TEFRA </a:t>
            </a:r>
            <a:r>
              <a:rPr lang="en-US" dirty="0" smtClean="0"/>
              <a:t>helps</a:t>
            </a:r>
            <a:r>
              <a:rPr dirty="0" smtClean="0"/>
              <a:t> </a:t>
            </a:r>
            <a:r>
              <a:rPr dirty="0"/>
              <a:t>families from every county, both urban and rural, middle and upper income.</a:t>
            </a:r>
          </a:p>
          <a:p>
            <a:pPr>
              <a:buBlip>
                <a:blip r:embed="rId2"/>
              </a:buBlip>
            </a:pPr>
            <a:r>
              <a:rPr dirty="0"/>
              <a:t>Both parties have put forth platforms of support for middle class </a:t>
            </a:r>
            <a:r>
              <a:rPr dirty="0" smtClean="0"/>
              <a:t>families</a:t>
            </a:r>
            <a:r>
              <a:rPr lang="en-US" dirty="0" smtClean="0"/>
              <a:t> and members of the disability community</a:t>
            </a:r>
            <a:r>
              <a:rPr dirty="0" smtClean="0"/>
              <a:t>.</a:t>
            </a:r>
            <a:endParaRPr dirty="0"/>
          </a:p>
          <a:p>
            <a:pPr>
              <a:buBlip>
                <a:blip r:embed="rId2"/>
              </a:buBlip>
            </a:pPr>
            <a:r>
              <a:rPr dirty="0" smtClean="0"/>
              <a:t>The </a:t>
            </a:r>
            <a:r>
              <a:rPr dirty="0"/>
              <a:t>current system poses undo hardship on families of children with disabilities.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I help?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Join the </a:t>
            </a:r>
            <a:r>
              <a:rPr lang="en-US" dirty="0" smtClean="0">
                <a:hlinkClick r:id="rId2"/>
              </a:rPr>
              <a:t>Coalition to Lower Minnesota MA-TEFRA Parental Fees Facebook page</a:t>
            </a:r>
            <a:r>
              <a:rPr lang="en-US" dirty="0" smtClean="0"/>
              <a:t>. </a:t>
            </a:r>
          </a:p>
          <a:p>
            <a:r>
              <a:rPr lang="en-US" dirty="0" smtClean="0"/>
              <a:t>Find out </a:t>
            </a:r>
            <a:r>
              <a:rPr lang="en-US" dirty="0" smtClean="0">
                <a:hlinkClick r:id="rId3"/>
              </a:rPr>
              <a:t>who represents you </a:t>
            </a:r>
            <a:r>
              <a:rPr lang="en-US" dirty="0" smtClean="0"/>
              <a:t>in the Minnesota legislature. </a:t>
            </a:r>
          </a:p>
          <a:p>
            <a:r>
              <a:rPr lang="en-US" dirty="0" smtClean="0"/>
              <a:t>Share your story! </a:t>
            </a:r>
          </a:p>
          <a:p>
            <a:r>
              <a:rPr lang="en-US" dirty="0" smtClean="0"/>
              <a:t>Engage your elected officials at the Capitol and on social media.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44553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 action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@[your legislator’s handle], I rely on MA-TEFRA to access services &amp; supports for [child’s name], my child with a disability. Please support our effort to #</a:t>
            </a:r>
            <a:r>
              <a:rPr lang="en-US" dirty="0" err="1" smtClean="0"/>
              <a:t>lowerparentalfees</a:t>
            </a:r>
            <a:r>
              <a:rPr lang="en-US" dirty="0" smtClean="0"/>
              <a:t> and improve enrollment &amp; renewal this session! #</a:t>
            </a:r>
            <a:r>
              <a:rPr lang="en-US" dirty="0" err="1" smtClean="0"/>
              <a:t>mnleg</a:t>
            </a:r>
            <a:r>
              <a:rPr lang="en-US" dirty="0" smtClean="0"/>
              <a:t> #</a:t>
            </a:r>
            <a:r>
              <a:rPr lang="en-US" dirty="0" err="1" smtClean="0"/>
              <a:t>myMATEFRA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50139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What is it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What is it?</a:t>
            </a:r>
          </a:p>
        </p:txBody>
      </p:sp>
      <p:sp>
        <p:nvSpPr>
          <p:cNvPr id="137" name="TEFRA stands for Tax Equity and Fiscal Responsibility Act)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rPr dirty="0"/>
              <a:t>TEFRA stands for </a:t>
            </a:r>
            <a:r>
              <a:rPr b="1" dirty="0"/>
              <a:t>T</a:t>
            </a:r>
            <a:r>
              <a:rPr dirty="0"/>
              <a:t>ax </a:t>
            </a:r>
            <a:r>
              <a:rPr b="1" dirty="0"/>
              <a:t>E</a:t>
            </a:r>
            <a:r>
              <a:rPr dirty="0"/>
              <a:t>quity and </a:t>
            </a:r>
            <a:r>
              <a:rPr b="1" dirty="0"/>
              <a:t>F</a:t>
            </a:r>
            <a:r>
              <a:rPr dirty="0"/>
              <a:t>iscal </a:t>
            </a:r>
            <a:r>
              <a:rPr b="1" dirty="0"/>
              <a:t>R</a:t>
            </a:r>
            <a:r>
              <a:rPr dirty="0"/>
              <a:t>esponsibility </a:t>
            </a:r>
            <a:r>
              <a:rPr b="1" dirty="0" smtClean="0"/>
              <a:t>A</a:t>
            </a:r>
            <a:r>
              <a:rPr dirty="0" smtClean="0"/>
              <a:t>ct </a:t>
            </a:r>
            <a:endParaRPr dirty="0"/>
          </a:p>
          <a:p>
            <a:pPr>
              <a:buBlip>
                <a:blip r:embed="rId2"/>
              </a:buBlip>
            </a:pPr>
            <a:r>
              <a:rPr dirty="0"/>
              <a:t>TEFRA is not insurance, rather it is a pathway to Medicaid for those who do not qualify for Medicaid based on income requirements alone. </a:t>
            </a:r>
          </a:p>
          <a:p>
            <a:pPr>
              <a:buBlip>
                <a:blip r:embed="rId2"/>
              </a:buBlip>
            </a:pPr>
            <a:r>
              <a:rPr dirty="0"/>
              <a:t>It is based on disability certification.</a:t>
            </a:r>
          </a:p>
          <a:p>
            <a:pPr>
              <a:buBlip>
                <a:blip r:embed="rId2"/>
              </a:buBlip>
            </a:pPr>
            <a:r>
              <a:rPr dirty="0"/>
              <a:t>Any family with a child who is certified disabled by the state (SMRT) is eligible for TEFRA.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Why is it important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Why is it important?</a:t>
            </a:r>
          </a:p>
        </p:txBody>
      </p:sp>
      <p:sp>
        <p:nvSpPr>
          <p:cNvPr id="140" name="It allows families of children with disabilities to access care that they cannot access through private health care insurance alone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72998" indent="-372998" defTabSz="519937">
              <a:spcBef>
                <a:spcPts val="3700"/>
              </a:spcBef>
              <a:buBlip>
                <a:blip r:embed="rId2"/>
              </a:buBlip>
              <a:defRPr sz="3026"/>
            </a:pPr>
            <a:r>
              <a:rPr dirty="0"/>
              <a:t>It allows families of children with disabilities to access care that they cannot access through private health care insurance alone.</a:t>
            </a:r>
          </a:p>
          <a:p>
            <a:pPr marL="372998" indent="-372998" defTabSz="519937">
              <a:spcBef>
                <a:spcPts val="3700"/>
              </a:spcBef>
              <a:buBlip>
                <a:blip r:embed="rId2"/>
              </a:buBlip>
              <a:defRPr sz="3026"/>
            </a:pPr>
            <a:r>
              <a:rPr dirty="0"/>
              <a:t>Many private insurances do not cover many of the therapies needed by children with disabilities.</a:t>
            </a:r>
          </a:p>
          <a:p>
            <a:pPr marL="372998" indent="-372998" defTabSz="519937">
              <a:spcBef>
                <a:spcPts val="3700"/>
              </a:spcBef>
              <a:buBlip>
                <a:blip r:embed="rId2"/>
              </a:buBlip>
              <a:defRPr sz="3026"/>
            </a:pPr>
            <a:r>
              <a:rPr dirty="0"/>
              <a:t>Or if they do, it is in limited amounts (e.g. ten OT visits per year, 50 hours of behavioral therapy per year).</a:t>
            </a:r>
          </a:p>
          <a:p>
            <a:pPr marL="372998" indent="-372998" defTabSz="519937">
              <a:spcBef>
                <a:spcPts val="3700"/>
              </a:spcBef>
              <a:buBlip>
                <a:blip r:embed="rId2"/>
              </a:buBlip>
              <a:defRPr sz="3026"/>
            </a:pPr>
            <a:r>
              <a:rPr dirty="0"/>
              <a:t>TEFRA provides a means to access those therapies. </a:t>
            </a:r>
          </a:p>
          <a:p>
            <a:pPr marL="372998" indent="-372998" defTabSz="519937">
              <a:spcBef>
                <a:spcPts val="3700"/>
              </a:spcBef>
              <a:buBlip>
                <a:blip r:embed="rId2"/>
              </a:buBlip>
              <a:defRPr sz="3026"/>
            </a:pPr>
            <a:r>
              <a:rPr dirty="0" smtClean="0"/>
              <a:t>10,714</a:t>
            </a:r>
            <a:r>
              <a:rPr lang="en-US" dirty="0" smtClean="0"/>
              <a:t> parents</a:t>
            </a:r>
            <a:r>
              <a:rPr dirty="0" smtClean="0"/>
              <a:t> </a:t>
            </a:r>
            <a:r>
              <a:rPr dirty="0"/>
              <a:t>have accounts with </a:t>
            </a:r>
            <a:r>
              <a:rPr lang="en-US" dirty="0" smtClean="0"/>
              <a:t>Parental Fee Unit</a:t>
            </a:r>
            <a:r>
              <a:rPr dirty="0" smtClean="0"/>
              <a:t> </a:t>
            </a:r>
            <a:r>
              <a:rPr dirty="0"/>
              <a:t>in FY 2018.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Who is Eligible FOR TEFRA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Who is Eligible FOR TEFRA?</a:t>
            </a:r>
          </a:p>
        </p:txBody>
      </p:sp>
      <p:sp>
        <p:nvSpPr>
          <p:cNvPr id="143" name="The child must live with a paren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The child must live with a parent </a:t>
            </a:r>
          </a:p>
          <a:p>
            <a:pPr>
              <a:buBlip>
                <a:blip r:embed="rId2"/>
              </a:buBlip>
            </a:pPr>
            <a:r>
              <a:t>The child must be under age 19 </a:t>
            </a:r>
          </a:p>
          <a:p>
            <a:pPr>
              <a:buBlip>
                <a:blip r:embed="rId2"/>
              </a:buBlip>
            </a:pPr>
            <a:r>
              <a:t>The child must be certified disabled by the State Medical Review Team (SMRT) or the Social Security Administration (SSA) 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What does it cost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What does it cost?</a:t>
            </a:r>
          </a:p>
        </p:txBody>
      </p:sp>
      <p:sp>
        <p:nvSpPr>
          <p:cNvPr id="146" name="Many families can access Medicaid for their children with disabilities based on meeting income guidelines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Many families can access Medicaid for their children with disabilities based on meeting income guidelines.</a:t>
            </a:r>
          </a:p>
          <a:p>
            <a:pPr>
              <a:buBlip>
                <a:blip r:embed="rId2"/>
              </a:buBlip>
            </a:pPr>
            <a:r>
              <a:t>For those that families whose income is too high to meet Medicaid guidelines, TEFRA allows them access to the same services on a sliding fee scale that is based on income.  This is known as the parental fee.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What is the problem?  Why are families seeking legislative change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479044">
              <a:defRPr sz="5248"/>
            </a:lvl1pPr>
          </a:lstStyle>
          <a:p>
            <a:r>
              <a:t>What is the problem?  Why are families seeking legislative change?</a:t>
            </a:r>
          </a:p>
        </p:txBody>
      </p:sp>
      <p:sp>
        <p:nvSpPr>
          <p:cNvPr id="149" name="The parental fees for TEFRA for some families are exorbitant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52043" indent="-352043" defTabSz="490727">
              <a:spcBef>
                <a:spcPts val="3500"/>
              </a:spcBef>
              <a:buBlip>
                <a:blip r:embed="rId2"/>
              </a:buBlip>
              <a:defRPr sz="2856"/>
            </a:pPr>
            <a:r>
              <a:t>The parental fees for TEFRA for some families are exorbitant.</a:t>
            </a:r>
          </a:p>
          <a:p>
            <a:pPr marL="352043" indent="-352043" defTabSz="490727">
              <a:spcBef>
                <a:spcPts val="3500"/>
              </a:spcBef>
              <a:buBlip>
                <a:blip r:embed="rId2"/>
              </a:buBlip>
              <a:defRPr sz="2856"/>
            </a:pPr>
            <a:r>
              <a:t>Many families paying parental fees are already under considerable financial strain.</a:t>
            </a:r>
          </a:p>
          <a:p>
            <a:pPr marL="352043" indent="-352043" defTabSz="490727">
              <a:spcBef>
                <a:spcPts val="3500"/>
              </a:spcBef>
              <a:buBlip>
                <a:blip r:embed="rId2"/>
              </a:buBlip>
              <a:defRPr sz="2856"/>
            </a:pPr>
            <a:r>
              <a:t>TEFRA fees operate as a disability tax, that families without disabilities do not not have to pay.</a:t>
            </a:r>
          </a:p>
          <a:p>
            <a:pPr marL="352043" indent="-352043" defTabSz="490727">
              <a:spcBef>
                <a:spcPts val="3500"/>
              </a:spcBef>
              <a:buBlip>
                <a:blip r:embed="rId2"/>
              </a:buBlip>
              <a:defRPr sz="2856"/>
            </a:pPr>
            <a:r>
              <a:t>Many families cannot access therapeutic services available through TEFRA, because the costs are too high.</a:t>
            </a:r>
          </a:p>
          <a:p>
            <a:pPr marL="352043" indent="-352043" defTabSz="490727">
              <a:spcBef>
                <a:spcPts val="3500"/>
              </a:spcBef>
              <a:buBlip>
                <a:blip r:embed="rId2"/>
              </a:buBlip>
              <a:defRPr sz="2856"/>
            </a:pPr>
            <a:r>
              <a:t>As a result, children are not receiving the intensive therapies that could make a considerable difference in their long term outcomes.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What exactly are the fees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What exactly are the fees?</a:t>
            </a:r>
          </a:p>
        </p:txBody>
      </p:sp>
      <p:sp>
        <p:nvSpPr>
          <p:cNvPr id="152" name="Parental fee calculator can be found at:  http://pfestimator.dhs.mn.gov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Parental fee calculator can be found at:  http://pfestimator.dhs.mn.gov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Barriers to access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Issues with MA-TEFRA enrollment and renewal also present barriers to families </a:t>
            </a:r>
          </a:p>
          <a:p>
            <a:r>
              <a:rPr lang="en-US" dirty="0" smtClean="0"/>
              <a:t>When families use MNsure, they don’t see information about the MA-TEFRA option</a:t>
            </a:r>
          </a:p>
          <a:p>
            <a:r>
              <a:rPr lang="en-US" dirty="0" smtClean="0"/>
              <a:t>Different counties and different financial workers have different processes for enrolling </a:t>
            </a:r>
          </a:p>
          <a:p>
            <a:r>
              <a:rPr lang="en-US" dirty="0" smtClean="0"/>
              <a:t>MA-TEFRA </a:t>
            </a:r>
            <a:r>
              <a:rPr lang="en-US" dirty="0"/>
              <a:t>paperwork is complicated and complex, </a:t>
            </a:r>
            <a:r>
              <a:rPr lang="en-US" dirty="0" smtClean="0"/>
              <a:t>causing </a:t>
            </a:r>
            <a:r>
              <a:rPr lang="en-US" dirty="0"/>
              <a:t>additional hardship and stress in the lives of Minnesota families. </a:t>
            </a:r>
          </a:p>
        </p:txBody>
      </p:sp>
    </p:spTree>
    <p:extLst>
      <p:ext uri="{BB962C8B-B14F-4D97-AF65-F5344CB8AC3E}">
        <p14:creationId xmlns:p14="http://schemas.microsoft.com/office/powerpoint/2010/main" val="370298977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How are you proposing to solve this problem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How can we solve </a:t>
            </a:r>
            <a:br>
              <a:rPr lang="en-US" dirty="0" smtClean="0"/>
            </a:br>
            <a:r>
              <a:rPr lang="en-US" dirty="0" smtClean="0"/>
              <a:t>these issues? </a:t>
            </a:r>
            <a:endParaRPr dirty="0"/>
          </a:p>
        </p:txBody>
      </p:sp>
      <p:sp>
        <p:nvSpPr>
          <p:cNvPr id="155" name="We are asking for a 25% reduction in parental fees this year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dirty="0" smtClean="0"/>
              <a:t>Two bills: </a:t>
            </a:r>
          </a:p>
          <a:p>
            <a:pPr lvl="1"/>
            <a:r>
              <a:rPr lang="en-US" sz="2800" dirty="0" smtClean="0"/>
              <a:t>Lower parental fees </a:t>
            </a:r>
          </a:p>
          <a:p>
            <a:pPr lvl="1"/>
            <a:r>
              <a:rPr lang="en-US" sz="2800" dirty="0" smtClean="0"/>
              <a:t>Streamline enrollment/renewal </a:t>
            </a:r>
            <a:endParaRPr lang="en-US" dirty="0" smtClean="0"/>
          </a:p>
          <a:p>
            <a:pPr>
              <a:buBlip>
                <a:blip r:embed="rId2"/>
              </a:buBlip>
            </a:pPr>
            <a:r>
              <a:rPr lang="en-US" dirty="0" smtClean="0"/>
              <a:t>Bill authors include: </a:t>
            </a:r>
          </a:p>
          <a:p>
            <a:pPr lvl="1"/>
            <a:r>
              <a:rPr lang="en-US" sz="2800" dirty="0" smtClean="0"/>
              <a:t>Senator Jerry </a:t>
            </a:r>
            <a:r>
              <a:rPr lang="en-US" sz="2800" dirty="0" err="1" smtClean="0"/>
              <a:t>Relph</a:t>
            </a:r>
            <a:r>
              <a:rPr lang="en-US" sz="2800" dirty="0" smtClean="0"/>
              <a:t> (R, 14) </a:t>
            </a:r>
          </a:p>
          <a:p>
            <a:pPr lvl="1"/>
            <a:r>
              <a:rPr lang="en-US" sz="2800" dirty="0" smtClean="0"/>
              <a:t>Representative Alice Mann (DFL, 56B)</a:t>
            </a:r>
            <a:endParaRPr sz="2800" dirty="0"/>
          </a:p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3">
  <a:themeElements>
    <a:clrScheme name="New_Template3">
      <a:dk1>
        <a:srgbClr val="606060"/>
      </a:dk1>
      <a:lt1>
        <a:srgbClr val="006060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3">
      <a:majorFont>
        <a:latin typeface="Gill Sans Light"/>
        <a:ea typeface="Gill Sans Light"/>
        <a:cs typeface="Gill Sans Light"/>
      </a:majorFont>
      <a:minorFont>
        <a:latin typeface="Gill Sans"/>
        <a:ea typeface="Gill Sans"/>
        <a:cs typeface="Gill Sans"/>
      </a:minorFont>
    </a:fontScheme>
    <a:fmtScheme name="New_Template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6F6A5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60606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3">
  <a:themeElements>
    <a:clrScheme name="New_Template3">
      <a:dk1>
        <a:srgbClr val="000000"/>
      </a:dk1>
      <a:lt1>
        <a:srgbClr val="FFFFFF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3">
      <a:majorFont>
        <a:latin typeface="Gill Sans Light"/>
        <a:ea typeface="Gill Sans Light"/>
        <a:cs typeface="Gill Sans Light"/>
      </a:majorFont>
      <a:minorFont>
        <a:latin typeface="Gill Sans"/>
        <a:ea typeface="Gill Sans"/>
        <a:cs typeface="Gill Sans"/>
      </a:minorFont>
    </a:fontScheme>
    <a:fmtScheme name="New_Template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6F6A5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60606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621</Words>
  <Application>Microsoft Office PowerPoint</Application>
  <PresentationFormat>Custom</PresentationFormat>
  <Paragraphs>51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Gill Sans</vt:lpstr>
      <vt:lpstr>Gill Sans Light</vt:lpstr>
      <vt:lpstr>Helvetica</vt:lpstr>
      <vt:lpstr>Helvetica Neue</vt:lpstr>
      <vt:lpstr>New_Template3</vt:lpstr>
      <vt:lpstr>MA - TEFRA:  What you Need to know</vt:lpstr>
      <vt:lpstr>What is it?</vt:lpstr>
      <vt:lpstr>Why is it important?</vt:lpstr>
      <vt:lpstr>Who is Eligible FOR TEFRA?</vt:lpstr>
      <vt:lpstr>What does it cost?</vt:lpstr>
      <vt:lpstr>What is the problem?  Why are families seeking legislative change?</vt:lpstr>
      <vt:lpstr>What exactly are the fees?</vt:lpstr>
      <vt:lpstr>Barriers to access</vt:lpstr>
      <vt:lpstr>How can we solve  these issues? </vt:lpstr>
      <vt:lpstr>WHY should I support this legislation?</vt:lpstr>
      <vt:lpstr>How can I help?</vt:lpstr>
      <vt:lpstr>Social media action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 - TEFRA:  What you Need to know</dc:title>
  <dc:creator>Munson, Alicia</dc:creator>
  <cp:lastModifiedBy>Davis, Lindsey</cp:lastModifiedBy>
  <cp:revision>3</cp:revision>
  <dcterms:modified xsi:type="dcterms:W3CDTF">2019-01-23T16:36:41Z</dcterms:modified>
</cp:coreProperties>
</file>